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Lato"/>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6d650fdb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6d650fdb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6d650fdb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6d650fdb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686b929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686b929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96d650fdb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96d650fdb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6e61bba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96e61bba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777776e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777776e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6d650fdb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6d650fdb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6cb68f3d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b6cb68f3d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bit.ly/42mTJn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rive.google.com/file/d/1UjCsAJgO8Nm9vIkfXba6tJ13dguYY_v8/view?usp=sharing" TargetMode="External"/><Relationship Id="rId4" Type="http://schemas.openxmlformats.org/officeDocument/2006/relationships/image" Target="../media/image6.png"/><Relationship Id="rId5"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grouprai.se/krispykreme37752sb"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MHS PTSA</a:t>
            </a:r>
            <a:endParaRPr/>
          </a:p>
          <a:p>
            <a:pPr indent="0" lvl="0" marL="0" rtl="0" algn="l">
              <a:spcBef>
                <a:spcPts val="0"/>
              </a:spcBef>
              <a:spcAft>
                <a:spcPts val="0"/>
              </a:spcAft>
              <a:buNone/>
            </a:pPr>
            <a:r>
              <a:rPr lang="en" sz="3222"/>
              <a:t>February 5, 2024</a:t>
            </a:r>
            <a:endParaRPr sz="3222"/>
          </a:p>
          <a:p>
            <a:pPr indent="0" lvl="0" marL="0" rtl="0" algn="l">
              <a:spcBef>
                <a:spcPts val="0"/>
              </a:spcBef>
              <a:spcAft>
                <a:spcPts val="0"/>
              </a:spcAft>
              <a:buNone/>
            </a:pPr>
            <a:r>
              <a:rPr lang="en" sz="3222"/>
              <a:t>General Meeting Updates</a:t>
            </a:r>
            <a:endParaRPr sz="3222"/>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While We’re Waiting…</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Sign the Attendance Sheet</a:t>
            </a:r>
            <a:endParaRPr sz="1400">
              <a:latin typeface="Roboto"/>
              <a:ea typeface="Roboto"/>
              <a:cs typeface="Roboto"/>
              <a:sym typeface="Roboto"/>
            </a:endParaRPr>
          </a:p>
          <a:p>
            <a:pPr indent="0" lvl="0" marL="0" rtl="0" algn="l">
              <a:lnSpc>
                <a:spcPct val="100000"/>
              </a:lnSpc>
              <a:spcBef>
                <a:spcPts val="0"/>
              </a:spcBef>
              <a:spcAft>
                <a:spcPts val="0"/>
              </a:spcAft>
              <a:buNone/>
            </a:pPr>
            <a:r>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Scan the QR Code for the Agenda &amp; Minutes </a:t>
            </a:r>
            <a:endParaRPr sz="1400">
              <a:latin typeface="Roboto"/>
              <a:ea typeface="Roboto"/>
              <a:cs typeface="Roboto"/>
              <a:sym typeface="Roboto"/>
            </a:endParaRPr>
          </a:p>
          <a:p>
            <a:pPr indent="0" lvl="0" marL="0" rtl="0" algn="l">
              <a:lnSpc>
                <a:spcPct val="100000"/>
              </a:lnSpc>
              <a:spcBef>
                <a:spcPts val="0"/>
              </a:spcBef>
              <a:spcAft>
                <a:spcPts val="0"/>
              </a:spcAft>
              <a:buNone/>
            </a:pPr>
            <a:r>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Scan the QR Code to Join the PTSA!  </a:t>
            </a:r>
            <a:endParaRPr sz="1400">
              <a:latin typeface="Roboto"/>
              <a:ea typeface="Roboto"/>
              <a:cs typeface="Roboto"/>
              <a:sym typeface="Roboto"/>
            </a:endParaRPr>
          </a:p>
          <a:p>
            <a:pPr indent="0" lvl="0" marL="0" rtl="0" algn="l">
              <a:spcBef>
                <a:spcPts val="0"/>
              </a:spcBef>
              <a:spcAft>
                <a:spcPts val="1200"/>
              </a:spcAft>
              <a:buNone/>
            </a:pPr>
            <a:r>
              <a:t/>
            </a:r>
            <a:endParaRPr/>
          </a:p>
        </p:txBody>
      </p:sp>
      <p:pic>
        <p:nvPicPr>
          <p:cNvPr id="142" name="Google Shape;142;p14"/>
          <p:cNvPicPr preferRelativeResize="0"/>
          <p:nvPr/>
        </p:nvPicPr>
        <p:blipFill>
          <a:blip r:embed="rId3">
            <a:alphaModFix/>
          </a:blip>
          <a:stretch>
            <a:fillRect/>
          </a:stretch>
        </p:blipFill>
        <p:spPr>
          <a:xfrm>
            <a:off x="5652475" y="1847400"/>
            <a:ext cx="953400" cy="953400"/>
          </a:xfrm>
          <a:prstGeom prst="rect">
            <a:avLst/>
          </a:prstGeom>
          <a:noFill/>
          <a:ln>
            <a:noFill/>
          </a:ln>
        </p:spPr>
      </p:pic>
      <p:pic>
        <p:nvPicPr>
          <p:cNvPr id="143" name="Google Shape;143;p14"/>
          <p:cNvPicPr preferRelativeResize="0"/>
          <p:nvPr/>
        </p:nvPicPr>
        <p:blipFill>
          <a:blip r:embed="rId4">
            <a:alphaModFix/>
          </a:blip>
          <a:stretch>
            <a:fillRect/>
          </a:stretch>
        </p:blipFill>
        <p:spPr>
          <a:xfrm>
            <a:off x="5616850" y="3291175"/>
            <a:ext cx="989025" cy="98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Welcome!!</a:t>
            </a:r>
            <a:endParaRPr/>
          </a:p>
        </p:txBody>
      </p:sp>
      <p:sp>
        <p:nvSpPr>
          <p:cNvPr id="149" name="Google Shape;149;p15"/>
          <p:cNvSpPr txBox="1"/>
          <p:nvPr>
            <p:ph idx="1" type="body"/>
          </p:nvPr>
        </p:nvSpPr>
        <p:spPr>
          <a:xfrm>
            <a:off x="1035875" y="1106625"/>
            <a:ext cx="7781700" cy="3394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600"/>
              <a:t>Since we last met…</a:t>
            </a:r>
            <a:endParaRPr sz="5600"/>
          </a:p>
          <a:p>
            <a:pPr indent="-317500" lvl="0" marL="457200" rtl="0" algn="l">
              <a:lnSpc>
                <a:spcPct val="100000"/>
              </a:lnSpc>
              <a:spcBef>
                <a:spcPts val="1200"/>
              </a:spcBef>
              <a:spcAft>
                <a:spcPts val="0"/>
              </a:spcAft>
              <a:buSzPct val="100000"/>
              <a:buFont typeface="Arial"/>
              <a:buChar char="●"/>
            </a:pPr>
            <a:r>
              <a:rPr lang="en" sz="5600">
                <a:latin typeface="Arial"/>
                <a:ea typeface="Arial"/>
                <a:cs typeface="Arial"/>
                <a:sym typeface="Arial"/>
              </a:rPr>
              <a:t>Volunteerism - YTD just a smidge under 72% engagement rate with SUG requests (258/363)</a:t>
            </a:r>
            <a:endParaRPr sz="5600">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Continued focus on facility cleaning for the next couple of months</a:t>
            </a:r>
            <a:endParaRPr sz="5600">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Added the SUG Wishlist concept to our donation portfolio and it’s been well received! Thank you Hospitality!!</a:t>
            </a:r>
            <a:endParaRPr sz="5600">
              <a:latin typeface="Arial"/>
              <a:ea typeface="Arial"/>
              <a:cs typeface="Arial"/>
              <a:sym typeface="Arial"/>
            </a:endParaRPr>
          </a:p>
          <a:p>
            <a:pPr indent="0" lvl="0" marL="0" rtl="0" algn="l">
              <a:spcBef>
                <a:spcPts val="0"/>
              </a:spcBef>
              <a:spcAft>
                <a:spcPts val="0"/>
              </a:spcAft>
              <a:buNone/>
            </a:pPr>
            <a:r>
              <a:t/>
            </a:r>
            <a:endParaRPr sz="5600"/>
          </a:p>
          <a:p>
            <a:pPr indent="0" lvl="0" marL="0" rtl="0" algn="l">
              <a:spcBef>
                <a:spcPts val="1200"/>
              </a:spcBef>
              <a:spcAft>
                <a:spcPts val="0"/>
              </a:spcAft>
              <a:buNone/>
            </a:pPr>
            <a:r>
              <a:rPr lang="en" sz="5600"/>
              <a:t>Eyes forward…</a:t>
            </a:r>
            <a:endParaRPr sz="5600"/>
          </a:p>
          <a:p>
            <a:pPr indent="0" lvl="0" marL="0" rtl="0" algn="l">
              <a:lnSpc>
                <a:spcPct val="100000"/>
              </a:lnSpc>
              <a:spcBef>
                <a:spcPts val="1200"/>
              </a:spcBef>
              <a:spcAft>
                <a:spcPts val="0"/>
              </a:spcAft>
              <a:buNone/>
            </a:pPr>
            <a:r>
              <a:t/>
            </a:r>
            <a:endParaRPr sz="5600">
              <a:solidFill>
                <a:srgbClr val="000000"/>
              </a:solidFill>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International Festival March 21/22</a:t>
            </a:r>
            <a:endParaRPr sz="5600">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Nomination team in full swing and Kathy will provide more details</a:t>
            </a:r>
            <a:endParaRPr sz="5600">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Academic Celebration - April 24/25</a:t>
            </a:r>
            <a:endParaRPr sz="5600">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Final PTSA General Meeting for this school year will be Monday May 5, 7pm</a:t>
            </a:r>
            <a:endParaRPr sz="5600">
              <a:latin typeface="Arial"/>
              <a:ea typeface="Arial"/>
              <a:cs typeface="Arial"/>
              <a:sym typeface="Arial"/>
            </a:endParaRPr>
          </a:p>
          <a:p>
            <a:pPr indent="-317500" lvl="1" marL="914400" rtl="0" algn="l">
              <a:lnSpc>
                <a:spcPct val="100000"/>
              </a:lnSpc>
              <a:spcBef>
                <a:spcPts val="0"/>
              </a:spcBef>
              <a:spcAft>
                <a:spcPts val="0"/>
              </a:spcAft>
              <a:buSzPct val="100000"/>
              <a:buFont typeface="Arial"/>
              <a:buChar char="○"/>
            </a:pPr>
            <a:r>
              <a:rPr lang="en" sz="5600">
                <a:latin typeface="Arial"/>
                <a:ea typeface="Arial"/>
                <a:cs typeface="Arial"/>
                <a:sym typeface="Arial"/>
              </a:rPr>
              <a:t>Set dues amount for 2024-25</a:t>
            </a:r>
            <a:endParaRPr sz="5600">
              <a:latin typeface="Arial"/>
              <a:ea typeface="Arial"/>
              <a:cs typeface="Arial"/>
              <a:sym typeface="Arial"/>
            </a:endParaRPr>
          </a:p>
          <a:p>
            <a:pPr indent="-317500" lvl="1" marL="914400" rtl="0" algn="l">
              <a:lnSpc>
                <a:spcPct val="100000"/>
              </a:lnSpc>
              <a:spcBef>
                <a:spcPts val="0"/>
              </a:spcBef>
              <a:spcAft>
                <a:spcPts val="0"/>
              </a:spcAft>
              <a:buSzPct val="100000"/>
              <a:buFont typeface="Arial"/>
              <a:buChar char="○"/>
            </a:pPr>
            <a:r>
              <a:rPr lang="en" sz="5600">
                <a:latin typeface="Arial"/>
                <a:ea typeface="Arial"/>
                <a:cs typeface="Arial"/>
                <a:sym typeface="Arial"/>
              </a:rPr>
              <a:t>Elections</a:t>
            </a:r>
            <a:endParaRPr sz="5600">
              <a:latin typeface="Arial"/>
              <a:ea typeface="Arial"/>
              <a:cs typeface="Arial"/>
              <a:sym typeface="Arial"/>
            </a:endParaRPr>
          </a:p>
          <a:p>
            <a:pPr indent="-317500" lvl="1" marL="914400" rtl="0" algn="l">
              <a:lnSpc>
                <a:spcPct val="100000"/>
              </a:lnSpc>
              <a:spcBef>
                <a:spcPts val="0"/>
              </a:spcBef>
              <a:spcAft>
                <a:spcPts val="0"/>
              </a:spcAft>
              <a:buSzPct val="100000"/>
              <a:buFont typeface="Arial"/>
              <a:buChar char="○"/>
            </a:pPr>
            <a:r>
              <a:rPr lang="en" sz="5600">
                <a:latin typeface="Arial"/>
                <a:ea typeface="Arial"/>
                <a:cs typeface="Arial"/>
                <a:sym typeface="Arial"/>
              </a:rPr>
              <a:t>Summer volunteering events</a:t>
            </a:r>
            <a:endParaRPr sz="5600">
              <a:latin typeface="Arial"/>
              <a:ea typeface="Arial"/>
              <a:cs typeface="Arial"/>
              <a:sym typeface="Arial"/>
            </a:endParaRPr>
          </a:p>
          <a:p>
            <a:pPr indent="-317500" lvl="0" marL="457200" rtl="0" algn="l">
              <a:lnSpc>
                <a:spcPct val="100000"/>
              </a:lnSpc>
              <a:spcBef>
                <a:spcPts val="0"/>
              </a:spcBef>
              <a:spcAft>
                <a:spcPts val="0"/>
              </a:spcAft>
              <a:buSzPct val="100000"/>
              <a:buFont typeface="Arial"/>
              <a:buChar char="●"/>
            </a:pPr>
            <a:r>
              <a:rPr lang="en" sz="5600">
                <a:latin typeface="Arial"/>
                <a:ea typeface="Arial"/>
                <a:cs typeface="Arial"/>
                <a:sym typeface="Arial"/>
              </a:rPr>
              <a:t>May 22 - Incoming 9th Grade Open House</a:t>
            </a:r>
            <a:endParaRPr sz="5600">
              <a:latin typeface="Arial"/>
              <a:ea typeface="Arial"/>
              <a:cs typeface="Arial"/>
              <a:sym typeface="Arial"/>
            </a:endParaRPr>
          </a:p>
          <a:p>
            <a:pPr indent="0" lvl="0" marL="0" rtl="0" algn="l">
              <a:spcBef>
                <a:spcPts val="0"/>
              </a:spcBef>
              <a:spcAft>
                <a:spcPts val="0"/>
              </a:spcAft>
              <a:buNone/>
            </a:pPr>
            <a:r>
              <a:t/>
            </a:r>
            <a:endParaRPr sz="1200"/>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Nominating Committee</a:t>
            </a:r>
            <a:endParaRPr/>
          </a:p>
        </p:txBody>
      </p:sp>
      <p:sp>
        <p:nvSpPr>
          <p:cNvPr id="155" name="Google Shape;155;p16"/>
          <p:cNvSpPr txBox="1"/>
          <p:nvPr>
            <p:ph idx="1" type="body"/>
          </p:nvPr>
        </p:nvSpPr>
        <p:spPr>
          <a:xfrm>
            <a:off x="1297500" y="907675"/>
            <a:ext cx="7622400" cy="4067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458">
                <a:highlight>
                  <a:schemeClr val="dk1"/>
                </a:highlight>
              </a:rPr>
              <a:t>We are in the process of recruiting our 2024-2025 PTSA! We are actively seeking individuals from diverse cultural backgrounds with new perspectives and ideas to serve on our board. We want to ensure we can best represent the diverse families of Millbrook High School! Filling out the form does not </a:t>
            </a:r>
            <a:r>
              <a:rPr lang="en" sz="1458">
                <a:highlight>
                  <a:schemeClr val="dk1"/>
                </a:highlight>
              </a:rPr>
              <a:t>commit</a:t>
            </a:r>
            <a:r>
              <a:rPr lang="en" sz="1458">
                <a:highlight>
                  <a:schemeClr val="dk1"/>
                </a:highlight>
              </a:rPr>
              <a:t> you to anything but only shows your interest. One of the PTSA NomCom Members will follow up with you to answer any questions you have about the roles you are interested in! Then you decide if it will be a good fit for you! </a:t>
            </a:r>
            <a:endParaRPr sz="1458">
              <a:highlight>
                <a:schemeClr val="dk1"/>
              </a:highlight>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Interested? Click here:  </a:t>
            </a:r>
            <a:r>
              <a:rPr lang="en" sz="1500" u="sng">
                <a:solidFill>
                  <a:schemeClr val="hlink"/>
                </a:solidFill>
                <a:latin typeface="Arial"/>
                <a:ea typeface="Arial"/>
                <a:cs typeface="Arial"/>
                <a:sym typeface="Arial"/>
                <a:hlinkClick r:id="rId3"/>
              </a:rPr>
              <a:t>https://bit.ly/42mTJn3</a:t>
            </a:r>
            <a:r>
              <a:rPr lang="en"/>
              <a:t>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2023-2024 Nomination Committee: </a:t>
            </a:r>
            <a:endParaRPr/>
          </a:p>
          <a:p>
            <a:pPr indent="0" lvl="0" marL="0" rtl="0" algn="ctr">
              <a:spcBef>
                <a:spcPts val="1200"/>
              </a:spcBef>
              <a:spcAft>
                <a:spcPts val="0"/>
              </a:spcAft>
              <a:buNone/>
            </a:pPr>
            <a:r>
              <a:rPr lang="en"/>
              <a:t>Kathy Parzygnat, Chair</a:t>
            </a:r>
            <a:endParaRPr/>
          </a:p>
          <a:p>
            <a:pPr indent="0" lvl="0" marL="0" rtl="0" algn="ctr">
              <a:spcBef>
                <a:spcPts val="1200"/>
              </a:spcBef>
              <a:spcAft>
                <a:spcPts val="0"/>
              </a:spcAft>
              <a:buNone/>
            </a:pPr>
            <a:r>
              <a:rPr lang="en"/>
              <a:t>Sue Reynolds, Board Member</a:t>
            </a:r>
            <a:endParaRPr/>
          </a:p>
          <a:p>
            <a:pPr indent="0" lvl="0" marL="0" rtl="0" algn="ctr">
              <a:spcBef>
                <a:spcPts val="1200"/>
              </a:spcBef>
              <a:spcAft>
                <a:spcPts val="0"/>
              </a:spcAft>
              <a:buNone/>
            </a:pPr>
            <a:r>
              <a:rPr lang="en"/>
              <a:t>Joy Tanner, PTSA Member</a:t>
            </a:r>
            <a:endParaRPr/>
          </a:p>
          <a:p>
            <a:pPr indent="0" lvl="0" marL="0" rtl="0" algn="ctr">
              <a:spcBef>
                <a:spcPts val="1200"/>
              </a:spcBef>
              <a:spcAft>
                <a:spcPts val="0"/>
              </a:spcAft>
              <a:buNone/>
            </a:pPr>
            <a:r>
              <a:rPr lang="en"/>
              <a:t>Jenn Enzor, PTSA Member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Treasurer News </a:t>
            </a:r>
            <a:endParaRPr/>
          </a:p>
        </p:txBody>
      </p:sp>
      <p:sp>
        <p:nvSpPr>
          <p:cNvPr id="161" name="Google Shape;161;p17"/>
          <p:cNvSpPr txBox="1"/>
          <p:nvPr>
            <p:ph idx="1" type="body"/>
          </p:nvPr>
        </p:nvSpPr>
        <p:spPr>
          <a:xfrm>
            <a:off x="1297500" y="1116150"/>
            <a:ext cx="7196100" cy="3377100"/>
          </a:xfrm>
          <a:prstGeom prst="rect">
            <a:avLst/>
          </a:prstGeom>
          <a:solidFill>
            <a:schemeClr val="dk1"/>
          </a:solidFill>
        </p:spPr>
        <p:txBody>
          <a:bodyPr anchorCtr="0" anchor="t" bIns="91425" lIns="91425" spcFirstLastPara="1" rIns="91425" wrap="square" tIns="91425">
            <a:normAutofit lnSpcReduction="10000"/>
          </a:bodyPr>
          <a:lstStyle/>
          <a:p>
            <a:pPr indent="-341630" lvl="0" marL="457200" rtl="0" algn="l">
              <a:spcBef>
                <a:spcPts val="0"/>
              </a:spcBef>
              <a:spcAft>
                <a:spcPts val="0"/>
              </a:spcAft>
              <a:buSzPts val="1780"/>
              <a:buChar char="●"/>
            </a:pPr>
            <a:r>
              <a:rPr lang="en" sz="1779"/>
              <a:t>Audit for quarters 1 and 2 was completed last month. </a:t>
            </a:r>
            <a:endParaRPr sz="1779"/>
          </a:p>
          <a:p>
            <a:pPr indent="-341630" lvl="0" marL="457200" rtl="0" algn="l">
              <a:spcBef>
                <a:spcPts val="0"/>
              </a:spcBef>
              <a:spcAft>
                <a:spcPts val="0"/>
              </a:spcAft>
              <a:buSzPts val="1780"/>
              <a:buChar char="●"/>
            </a:pPr>
            <a:r>
              <a:rPr lang="en" sz="1779" u="sng">
                <a:solidFill>
                  <a:schemeClr val="hlink"/>
                </a:solidFill>
                <a:hlinkClick r:id="rId3"/>
              </a:rPr>
              <a:t>Treasurer's Report</a:t>
            </a:r>
            <a:endParaRPr sz="1779"/>
          </a:p>
          <a:p>
            <a:pPr indent="-341630" lvl="1" marL="914400" rtl="0" algn="l">
              <a:spcBef>
                <a:spcPts val="0"/>
              </a:spcBef>
              <a:spcAft>
                <a:spcPts val="0"/>
              </a:spcAft>
              <a:buSzPts val="1780"/>
              <a:buChar char="○"/>
            </a:pPr>
            <a:r>
              <a:rPr lang="en" sz="1779"/>
              <a:t>Incredible push at end of 2023 got us to within $1,400 of our goal for No Fuss!!</a:t>
            </a:r>
            <a:endParaRPr sz="1779"/>
          </a:p>
          <a:p>
            <a:pPr indent="-341630" lvl="1" marL="914400" rtl="0" algn="l">
              <a:spcBef>
                <a:spcPts val="0"/>
              </a:spcBef>
              <a:spcAft>
                <a:spcPts val="0"/>
              </a:spcAft>
              <a:buSzPts val="1780"/>
              <a:buChar char="○"/>
            </a:pPr>
            <a:r>
              <a:rPr lang="en" sz="1779"/>
              <a:t>Thank you to all who donated money towards staff luncheon</a:t>
            </a:r>
            <a:endParaRPr sz="1779"/>
          </a:p>
          <a:p>
            <a:pPr indent="-341630" lvl="1" marL="914400" rtl="0" algn="l">
              <a:spcBef>
                <a:spcPts val="0"/>
              </a:spcBef>
              <a:spcAft>
                <a:spcPts val="0"/>
              </a:spcAft>
              <a:buSzPts val="1780"/>
              <a:buChar char="○"/>
            </a:pPr>
            <a:r>
              <a:rPr lang="en" sz="1779"/>
              <a:t>Awarded 7 Educator Grants this year</a:t>
            </a:r>
            <a:endParaRPr sz="1779"/>
          </a:p>
          <a:p>
            <a:pPr indent="0" lvl="0" marL="0" rtl="0" algn="l">
              <a:spcBef>
                <a:spcPts val="1200"/>
              </a:spcBef>
              <a:spcAft>
                <a:spcPts val="0"/>
              </a:spcAft>
              <a:buNone/>
            </a:pPr>
            <a:r>
              <a:t/>
            </a:r>
            <a:endParaRPr sz="5700"/>
          </a:p>
          <a:p>
            <a:pPr indent="0" lvl="0" marL="0" rtl="0" algn="l">
              <a:spcBef>
                <a:spcPts val="1200"/>
              </a:spcBef>
              <a:spcAft>
                <a:spcPts val="1200"/>
              </a:spcAft>
              <a:buNone/>
            </a:pPr>
            <a:r>
              <a:t/>
            </a:r>
            <a:endParaRPr/>
          </a:p>
        </p:txBody>
      </p:sp>
      <p:pic>
        <p:nvPicPr>
          <p:cNvPr id="162" name="Google Shape;162;p17"/>
          <p:cNvPicPr preferRelativeResize="0"/>
          <p:nvPr/>
        </p:nvPicPr>
        <p:blipFill rotWithShape="1">
          <a:blip r:embed="rId4">
            <a:alphaModFix/>
          </a:blip>
          <a:srcRect b="0" l="37083" r="0" t="33722"/>
          <a:stretch/>
        </p:blipFill>
        <p:spPr>
          <a:xfrm>
            <a:off x="7187050" y="3364950"/>
            <a:ext cx="3635250" cy="3084475"/>
          </a:xfrm>
          <a:prstGeom prst="rect">
            <a:avLst/>
          </a:prstGeom>
          <a:noFill/>
          <a:ln>
            <a:noFill/>
          </a:ln>
        </p:spPr>
      </p:pic>
      <p:pic>
        <p:nvPicPr>
          <p:cNvPr id="163" name="Google Shape;163;p17"/>
          <p:cNvPicPr preferRelativeResize="0"/>
          <p:nvPr/>
        </p:nvPicPr>
        <p:blipFill>
          <a:blip r:embed="rId5">
            <a:alphaModFix/>
          </a:blip>
          <a:stretch>
            <a:fillRect/>
          </a:stretch>
        </p:blipFill>
        <p:spPr>
          <a:xfrm>
            <a:off x="230625" y="3164600"/>
            <a:ext cx="356235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7" name="Shape 167"/>
        <p:cNvGrpSpPr/>
        <p:nvPr/>
      </p:nvGrpSpPr>
      <p:grpSpPr>
        <a:xfrm>
          <a:off x="0" y="0"/>
          <a:ext cx="0" cy="0"/>
          <a:chOff x="0" y="0"/>
          <a:chExt cx="0" cy="0"/>
        </a:xfrm>
      </p:grpSpPr>
      <p:sp>
        <p:nvSpPr>
          <p:cNvPr id="168" name="Google Shape;168;p18"/>
          <p:cNvSpPr txBox="1"/>
          <p:nvPr>
            <p:ph idx="1" type="body"/>
          </p:nvPr>
        </p:nvSpPr>
        <p:spPr>
          <a:xfrm>
            <a:off x="225125" y="1436350"/>
            <a:ext cx="2283900" cy="2826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400">
                <a:latin typeface="Montserrat"/>
                <a:ea typeface="Montserrat"/>
                <a:cs typeface="Montserrat"/>
                <a:sym typeface="Montserrat"/>
              </a:rPr>
              <a:t>Fundraising</a:t>
            </a:r>
            <a:endParaRPr b="1" sz="2300"/>
          </a:p>
          <a:p>
            <a:pPr indent="0" lvl="0" marL="0" rtl="0" algn="l">
              <a:spcBef>
                <a:spcPts val="0"/>
              </a:spcBef>
              <a:spcAft>
                <a:spcPts val="0"/>
              </a:spcAft>
              <a:buNone/>
            </a:pPr>
            <a:r>
              <a:t/>
            </a:r>
            <a:endParaRPr b="1" sz="2300"/>
          </a:p>
          <a:p>
            <a:pPr indent="0" lvl="0" marL="0" rtl="0" algn="l">
              <a:spcBef>
                <a:spcPts val="1200"/>
              </a:spcBef>
              <a:spcAft>
                <a:spcPts val="0"/>
              </a:spcAft>
              <a:buNone/>
            </a:pPr>
            <a:r>
              <a:rPr b="1" lang="en" sz="2300"/>
              <a:t>Easy ways </a:t>
            </a:r>
            <a:endParaRPr b="1" sz="2300"/>
          </a:p>
          <a:p>
            <a:pPr indent="0" lvl="0" marL="0" rtl="0" algn="l">
              <a:spcBef>
                <a:spcPts val="1200"/>
              </a:spcBef>
              <a:spcAft>
                <a:spcPts val="0"/>
              </a:spcAft>
              <a:buNone/>
            </a:pPr>
            <a:r>
              <a:rPr b="1" lang="en" sz="2300"/>
              <a:t>     to support </a:t>
            </a:r>
            <a:endParaRPr b="1" sz="2300"/>
          </a:p>
          <a:p>
            <a:pPr indent="0" lvl="0" marL="0" rtl="0" algn="l">
              <a:spcBef>
                <a:spcPts val="1200"/>
              </a:spcBef>
              <a:spcAft>
                <a:spcPts val="1200"/>
              </a:spcAft>
              <a:buNone/>
            </a:pPr>
            <a:r>
              <a:rPr b="1" lang="en" sz="2300"/>
              <a:t>          our school</a:t>
            </a:r>
            <a:endParaRPr b="1" sz="2300"/>
          </a:p>
        </p:txBody>
      </p:sp>
      <p:sp>
        <p:nvSpPr>
          <p:cNvPr id="169" name="Google Shape;169;p18"/>
          <p:cNvSpPr txBox="1"/>
          <p:nvPr/>
        </p:nvSpPr>
        <p:spPr>
          <a:xfrm>
            <a:off x="2183425" y="0"/>
            <a:ext cx="6779700" cy="4889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Roboto"/>
              <a:buChar char="★"/>
            </a:pPr>
            <a:r>
              <a:rPr b="1" lang="en" sz="1600">
                <a:solidFill>
                  <a:schemeClr val="accent1"/>
                </a:solidFill>
                <a:latin typeface="Roboto"/>
                <a:ea typeface="Roboto"/>
                <a:cs typeface="Roboto"/>
                <a:sym typeface="Roboto"/>
              </a:rPr>
              <a:t>Join PTSA for $12 (higher levels available)</a:t>
            </a:r>
            <a:endParaRPr b="1" sz="1600">
              <a:solidFill>
                <a:schemeClr val="accent1"/>
              </a:solidFill>
              <a:latin typeface="Roboto"/>
              <a:ea typeface="Roboto"/>
              <a:cs typeface="Roboto"/>
              <a:sym typeface="Roboto"/>
            </a:endParaRPr>
          </a:p>
          <a:p>
            <a:pPr indent="0" lvl="0" marL="1371600" rtl="0" algn="l">
              <a:spcBef>
                <a:spcPts val="0"/>
              </a:spcBef>
              <a:spcAft>
                <a:spcPts val="0"/>
              </a:spcAft>
              <a:buNone/>
            </a:pPr>
            <a:r>
              <a:t/>
            </a:r>
            <a:endParaRPr sz="1000">
              <a:solidFill>
                <a:schemeClr val="accent1"/>
              </a:solidFill>
              <a:latin typeface="Roboto"/>
              <a:ea typeface="Roboto"/>
              <a:cs typeface="Roboto"/>
              <a:sym typeface="Roboto"/>
            </a:endParaRPr>
          </a:p>
          <a:p>
            <a:pPr indent="-330200" lvl="0" marL="457200" rtl="0" algn="l">
              <a:spcBef>
                <a:spcPts val="0"/>
              </a:spcBef>
              <a:spcAft>
                <a:spcPts val="0"/>
              </a:spcAft>
              <a:buClr>
                <a:schemeClr val="accent1"/>
              </a:buClr>
              <a:buSzPts val="1600"/>
              <a:buFont typeface="Roboto"/>
              <a:buChar char="★"/>
            </a:pPr>
            <a:r>
              <a:rPr b="1" lang="en" sz="1600">
                <a:solidFill>
                  <a:schemeClr val="accent1"/>
                </a:solidFill>
                <a:latin typeface="Roboto"/>
                <a:ea typeface="Roboto"/>
                <a:cs typeface="Roboto"/>
                <a:sym typeface="Roboto"/>
              </a:rPr>
              <a:t>Connect shopping rewards cards to MHS PTSA</a:t>
            </a:r>
            <a:endParaRPr b="1" sz="1600">
              <a:solidFill>
                <a:schemeClr val="accent1"/>
              </a:solidFill>
              <a:latin typeface="Roboto"/>
              <a:ea typeface="Roboto"/>
              <a:cs typeface="Roboto"/>
              <a:sym typeface="Roboto"/>
            </a:endParaRPr>
          </a:p>
          <a:p>
            <a:pPr indent="0" lvl="0" marL="914400" rtl="0" algn="l">
              <a:spcBef>
                <a:spcPts val="0"/>
              </a:spcBef>
              <a:spcAft>
                <a:spcPts val="0"/>
              </a:spcAft>
              <a:buNone/>
            </a:pPr>
            <a:r>
              <a:t/>
            </a:r>
            <a:endParaRPr b="1" sz="1000">
              <a:solidFill>
                <a:schemeClr val="accent1"/>
              </a:solidFill>
              <a:latin typeface="Roboto"/>
              <a:ea typeface="Roboto"/>
              <a:cs typeface="Roboto"/>
              <a:sym typeface="Roboto"/>
            </a:endParaRPr>
          </a:p>
          <a:p>
            <a:pPr indent="-323850" lvl="1" marL="914400" rtl="0" algn="l">
              <a:spcBef>
                <a:spcPts val="0"/>
              </a:spcBef>
              <a:spcAft>
                <a:spcPts val="0"/>
              </a:spcAft>
              <a:buClr>
                <a:schemeClr val="lt1"/>
              </a:buClr>
              <a:buSzPts val="1500"/>
              <a:buFont typeface="Roboto"/>
              <a:buChar char="○"/>
            </a:pPr>
            <a:r>
              <a:rPr b="1" lang="en" sz="1500">
                <a:solidFill>
                  <a:schemeClr val="lt1"/>
                </a:solidFill>
                <a:latin typeface="Roboto"/>
                <a:ea typeface="Roboto"/>
                <a:cs typeface="Roboto"/>
                <a:sym typeface="Roboto"/>
              </a:rPr>
              <a:t>Harris Teeter VIC card</a:t>
            </a:r>
            <a:endParaRPr b="1" sz="1500">
              <a:solidFill>
                <a:schemeClr val="lt1"/>
              </a:solidFill>
              <a:latin typeface="Roboto"/>
              <a:ea typeface="Roboto"/>
              <a:cs typeface="Roboto"/>
              <a:sym typeface="Roboto"/>
            </a:endParaRPr>
          </a:p>
          <a:p>
            <a:pPr indent="-323850" lvl="1" marL="914400" rtl="0" algn="l">
              <a:spcBef>
                <a:spcPts val="0"/>
              </a:spcBef>
              <a:spcAft>
                <a:spcPts val="0"/>
              </a:spcAft>
              <a:buClr>
                <a:schemeClr val="lt1"/>
              </a:buClr>
              <a:buSzPts val="1500"/>
              <a:buFont typeface="Roboto"/>
              <a:buChar char="○"/>
            </a:pPr>
            <a:r>
              <a:rPr b="1" lang="en" sz="1500">
                <a:solidFill>
                  <a:schemeClr val="lt1"/>
                </a:solidFill>
                <a:latin typeface="Roboto"/>
                <a:ea typeface="Roboto"/>
                <a:cs typeface="Roboto"/>
                <a:sym typeface="Roboto"/>
              </a:rPr>
              <a:t>Givebacks program </a:t>
            </a:r>
            <a:endParaRPr b="1" sz="1500">
              <a:solidFill>
                <a:schemeClr val="lt1"/>
              </a:solidFill>
              <a:latin typeface="Roboto"/>
              <a:ea typeface="Roboto"/>
              <a:cs typeface="Roboto"/>
              <a:sym typeface="Roboto"/>
            </a:endParaRPr>
          </a:p>
          <a:p>
            <a:pPr indent="-323850" lvl="2" marL="1371600" rtl="0" algn="l">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D</a:t>
            </a:r>
            <a:r>
              <a:rPr lang="en" sz="1500">
                <a:solidFill>
                  <a:schemeClr val="lt1"/>
                </a:solidFill>
                <a:latin typeface="Roboto"/>
                <a:ea typeface="Roboto"/>
                <a:cs typeface="Roboto"/>
                <a:sym typeface="Roboto"/>
              </a:rPr>
              <a:t>ownload app</a:t>
            </a:r>
            <a:endParaRPr sz="1500">
              <a:solidFill>
                <a:schemeClr val="lt1"/>
              </a:solidFill>
              <a:latin typeface="Roboto"/>
              <a:ea typeface="Roboto"/>
              <a:cs typeface="Roboto"/>
              <a:sym typeface="Roboto"/>
            </a:endParaRPr>
          </a:p>
          <a:p>
            <a:pPr indent="-323850" lvl="2" marL="1371600" rtl="0" algn="l">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Enter payment card</a:t>
            </a:r>
            <a:endParaRPr sz="1500">
              <a:solidFill>
                <a:schemeClr val="lt1"/>
              </a:solidFill>
              <a:latin typeface="Roboto"/>
              <a:ea typeface="Roboto"/>
              <a:cs typeface="Roboto"/>
              <a:sym typeface="Roboto"/>
            </a:endParaRPr>
          </a:p>
          <a:p>
            <a:pPr indent="-323850" lvl="2" marL="1371600" rtl="0" algn="l">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Choose MHS as your cause</a:t>
            </a:r>
            <a:endParaRPr sz="1500">
              <a:solidFill>
                <a:schemeClr val="lt1"/>
              </a:solidFill>
              <a:latin typeface="Roboto"/>
              <a:ea typeface="Roboto"/>
              <a:cs typeface="Roboto"/>
              <a:sym typeface="Roboto"/>
            </a:endParaRPr>
          </a:p>
          <a:p>
            <a:pPr indent="0" lvl="0" marL="914400" rtl="0" algn="l">
              <a:spcBef>
                <a:spcPts val="0"/>
              </a:spcBef>
              <a:spcAft>
                <a:spcPts val="0"/>
              </a:spcAft>
              <a:buNone/>
            </a:pPr>
            <a:r>
              <a:t/>
            </a:r>
            <a:endParaRPr>
              <a:solidFill>
                <a:schemeClr val="accent1"/>
              </a:solidFill>
              <a:latin typeface="Roboto"/>
              <a:ea typeface="Roboto"/>
              <a:cs typeface="Roboto"/>
              <a:sym typeface="Roboto"/>
            </a:endParaRPr>
          </a:p>
          <a:p>
            <a:pPr indent="-330200" lvl="0" marL="457200" rtl="0" algn="l">
              <a:spcBef>
                <a:spcPts val="0"/>
              </a:spcBef>
              <a:spcAft>
                <a:spcPts val="0"/>
              </a:spcAft>
              <a:buClr>
                <a:schemeClr val="accent1"/>
              </a:buClr>
              <a:buSzPts val="1600"/>
              <a:buFont typeface="Roboto"/>
              <a:buChar char="★"/>
            </a:pPr>
            <a:r>
              <a:rPr b="1" lang="en" sz="1600">
                <a:solidFill>
                  <a:schemeClr val="accent1"/>
                </a:solidFill>
                <a:latin typeface="Roboto"/>
                <a:ea typeface="Roboto"/>
                <a:cs typeface="Roboto"/>
                <a:sym typeface="Roboto"/>
              </a:rPr>
              <a:t>Participate in </a:t>
            </a:r>
            <a:r>
              <a:rPr b="1" lang="en" sz="1600">
                <a:solidFill>
                  <a:schemeClr val="accent1"/>
                </a:solidFill>
                <a:latin typeface="Roboto"/>
                <a:ea typeface="Roboto"/>
                <a:cs typeface="Roboto"/>
                <a:sym typeface="Roboto"/>
              </a:rPr>
              <a:t>Spirit Events </a:t>
            </a:r>
            <a:endParaRPr b="1" sz="1600">
              <a:solidFill>
                <a:schemeClr val="accent1"/>
              </a:solidFill>
              <a:latin typeface="Roboto"/>
              <a:ea typeface="Roboto"/>
              <a:cs typeface="Roboto"/>
              <a:sym typeface="Roboto"/>
            </a:endParaRPr>
          </a:p>
          <a:p>
            <a:pPr indent="0" lvl="0" marL="457200" rtl="0" algn="l">
              <a:spcBef>
                <a:spcPts val="0"/>
              </a:spcBef>
              <a:spcAft>
                <a:spcPts val="0"/>
              </a:spcAft>
              <a:buNone/>
            </a:pPr>
            <a:r>
              <a:t/>
            </a:r>
            <a:endParaRPr b="1" sz="1000">
              <a:solidFill>
                <a:schemeClr val="accen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Char char="○"/>
            </a:pPr>
            <a:r>
              <a:rPr b="1" lang="en">
                <a:solidFill>
                  <a:schemeClr val="lt1"/>
                </a:solidFill>
                <a:latin typeface="Roboto"/>
                <a:ea typeface="Roboto"/>
                <a:cs typeface="Roboto"/>
                <a:sym typeface="Roboto"/>
              </a:rPr>
              <a:t>Monday</a:t>
            </a:r>
            <a:r>
              <a:rPr lang="en">
                <a:solidFill>
                  <a:schemeClr val="lt1"/>
                </a:solidFill>
                <a:latin typeface="Roboto"/>
                <a:ea typeface="Roboto"/>
                <a:cs typeface="Roboto"/>
                <a:sym typeface="Roboto"/>
              </a:rPr>
              <a:t>, </a:t>
            </a:r>
            <a:r>
              <a:rPr b="1" lang="en">
                <a:solidFill>
                  <a:schemeClr val="lt1"/>
                </a:solidFill>
                <a:latin typeface="Roboto"/>
                <a:ea typeface="Roboto"/>
                <a:cs typeface="Roboto"/>
                <a:sym typeface="Roboto"/>
              </a:rPr>
              <a:t>February 12 </a:t>
            </a:r>
            <a:r>
              <a:rPr lang="en">
                <a:solidFill>
                  <a:schemeClr val="lt1"/>
                </a:solidFill>
                <a:latin typeface="Roboto"/>
                <a:ea typeface="Roboto"/>
                <a:cs typeface="Roboto"/>
                <a:sym typeface="Roboto"/>
              </a:rPr>
              <a:t>- </a:t>
            </a:r>
            <a:r>
              <a:rPr b="1" lang="en">
                <a:solidFill>
                  <a:schemeClr val="lt1"/>
                </a:solidFill>
                <a:latin typeface="Roboto"/>
                <a:ea typeface="Roboto"/>
                <a:cs typeface="Roboto"/>
                <a:sym typeface="Roboto"/>
              </a:rPr>
              <a:t>Chick Fil A</a:t>
            </a:r>
            <a:r>
              <a:rPr lang="en">
                <a:solidFill>
                  <a:schemeClr val="lt1"/>
                </a:solidFill>
                <a:latin typeface="Roboto"/>
                <a:ea typeface="Roboto"/>
                <a:cs typeface="Roboto"/>
                <a:sym typeface="Roboto"/>
              </a:rPr>
              <a:t> on Falls of Neuse</a:t>
            </a:r>
            <a:endParaRPr>
              <a:solidFill>
                <a:schemeClr val="lt1"/>
              </a:solidFill>
              <a:latin typeface="Roboto"/>
              <a:ea typeface="Roboto"/>
              <a:cs typeface="Roboto"/>
              <a:sym typeface="Roboto"/>
            </a:endParaRPr>
          </a:p>
          <a:p>
            <a:pPr indent="-317500" lvl="2" marL="13716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5-7pm</a:t>
            </a:r>
            <a:endParaRPr>
              <a:solidFill>
                <a:schemeClr val="lt1"/>
              </a:solidFill>
              <a:latin typeface="Roboto"/>
              <a:ea typeface="Roboto"/>
              <a:cs typeface="Roboto"/>
              <a:sym typeface="Roboto"/>
            </a:endParaRPr>
          </a:p>
          <a:p>
            <a:pPr indent="-317500" lvl="2" marL="13716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Create mobile order in app for pick up OR</a:t>
            </a:r>
            <a:endParaRPr>
              <a:solidFill>
                <a:schemeClr val="lt1"/>
              </a:solidFill>
              <a:latin typeface="Roboto"/>
              <a:ea typeface="Roboto"/>
              <a:cs typeface="Roboto"/>
              <a:sym typeface="Roboto"/>
            </a:endParaRPr>
          </a:p>
          <a:p>
            <a:pPr indent="-317500" lvl="2" marL="13716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Mention MHS at check out</a:t>
            </a:r>
            <a:endParaRPr>
              <a:solidFill>
                <a:schemeClr val="l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Char char="○"/>
            </a:pPr>
            <a:r>
              <a:rPr b="1" lang="en">
                <a:solidFill>
                  <a:schemeClr val="lt1"/>
                </a:solidFill>
                <a:latin typeface="Roboto"/>
                <a:ea typeface="Roboto"/>
                <a:cs typeface="Roboto"/>
                <a:sym typeface="Roboto"/>
              </a:rPr>
              <a:t>Krispy Kreme</a:t>
            </a:r>
            <a:r>
              <a:rPr lang="en">
                <a:solidFill>
                  <a:schemeClr val="lt1"/>
                </a:solidFill>
                <a:latin typeface="Roboto"/>
                <a:ea typeface="Roboto"/>
                <a:cs typeface="Roboto"/>
                <a:sym typeface="Roboto"/>
              </a:rPr>
              <a:t> </a:t>
            </a:r>
            <a:r>
              <a:rPr b="1" lang="en">
                <a:solidFill>
                  <a:schemeClr val="lt1"/>
                </a:solidFill>
                <a:latin typeface="Roboto"/>
                <a:ea typeface="Roboto"/>
                <a:cs typeface="Roboto"/>
                <a:sym typeface="Roboto"/>
              </a:rPr>
              <a:t>Digital Dozens</a:t>
            </a:r>
            <a:endParaRPr b="1">
              <a:solidFill>
                <a:schemeClr val="lt1"/>
              </a:solidFill>
              <a:latin typeface="Roboto"/>
              <a:ea typeface="Roboto"/>
              <a:cs typeface="Roboto"/>
              <a:sym typeface="Roboto"/>
            </a:endParaRPr>
          </a:p>
          <a:p>
            <a:pPr indent="-317500" lvl="2" marL="13716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Order original glazed dozen(s)</a:t>
            </a:r>
            <a:endParaRPr>
              <a:solidFill>
                <a:schemeClr val="lt1"/>
              </a:solidFill>
              <a:latin typeface="Roboto"/>
              <a:ea typeface="Roboto"/>
              <a:cs typeface="Roboto"/>
              <a:sym typeface="Roboto"/>
            </a:endParaRPr>
          </a:p>
          <a:p>
            <a:pPr indent="0" lvl="0" marL="1371600" rtl="0" algn="l">
              <a:spcBef>
                <a:spcPts val="0"/>
              </a:spcBef>
              <a:spcAft>
                <a:spcPts val="0"/>
              </a:spcAft>
              <a:buNone/>
            </a:pPr>
            <a:r>
              <a:rPr lang="en">
                <a:solidFill>
                  <a:schemeClr val="lt1"/>
                </a:solidFill>
                <a:latin typeface="Roboto"/>
                <a:ea typeface="Roboto"/>
                <a:cs typeface="Roboto"/>
                <a:sym typeface="Roboto"/>
              </a:rPr>
              <a:t>@ </a:t>
            </a:r>
            <a:r>
              <a:rPr lang="en" u="sng">
                <a:solidFill>
                  <a:schemeClr val="hlink"/>
                </a:solidFill>
                <a:latin typeface="Roboto"/>
                <a:ea typeface="Roboto"/>
                <a:cs typeface="Roboto"/>
                <a:sym typeface="Roboto"/>
                <a:hlinkClick r:id="rId3"/>
              </a:rPr>
              <a:t>https://grouprai.se/krispykreme37752sb</a:t>
            </a:r>
            <a:endParaRPr>
              <a:solidFill>
                <a:schemeClr val="lt1"/>
              </a:solidFill>
              <a:latin typeface="Roboto"/>
              <a:ea typeface="Roboto"/>
              <a:cs typeface="Roboto"/>
              <a:sym typeface="Roboto"/>
            </a:endParaRPr>
          </a:p>
          <a:p>
            <a:pPr indent="-317500" lvl="2" marL="13716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Receive code</a:t>
            </a:r>
            <a:endParaRPr>
              <a:solidFill>
                <a:schemeClr val="lt1"/>
              </a:solidFill>
              <a:latin typeface="Roboto"/>
              <a:ea typeface="Roboto"/>
              <a:cs typeface="Roboto"/>
              <a:sym typeface="Roboto"/>
            </a:endParaRPr>
          </a:p>
          <a:p>
            <a:pPr indent="-317500" lvl="2" marL="13716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Redeem code at nearest KK </a:t>
            </a:r>
            <a:endParaRPr>
              <a:solidFill>
                <a:schemeClr val="lt1"/>
              </a:solidFill>
              <a:latin typeface="Roboto"/>
              <a:ea typeface="Roboto"/>
              <a:cs typeface="Roboto"/>
              <a:sym typeface="Roboto"/>
            </a:endParaRPr>
          </a:p>
          <a:p>
            <a:pPr indent="0" lvl="0" marL="1371600" rtl="0" algn="l">
              <a:spcBef>
                <a:spcPts val="0"/>
              </a:spcBef>
              <a:spcAft>
                <a:spcPts val="0"/>
              </a:spcAft>
              <a:buNone/>
            </a:pPr>
            <a:r>
              <a:rPr lang="en">
                <a:solidFill>
                  <a:schemeClr val="lt1"/>
                </a:solidFill>
                <a:latin typeface="Roboto"/>
                <a:ea typeface="Roboto"/>
                <a:cs typeface="Roboto"/>
                <a:sym typeface="Roboto"/>
              </a:rPr>
              <a:t>(Peace Street or Wake Forest)</a:t>
            </a:r>
            <a:endParaRPr>
              <a:solidFill>
                <a:schemeClr val="lt1"/>
              </a:solidFill>
              <a:latin typeface="Roboto"/>
              <a:ea typeface="Roboto"/>
              <a:cs typeface="Roboto"/>
              <a:sym typeface="Roboto"/>
            </a:endParaRPr>
          </a:p>
          <a:p>
            <a:pPr indent="-317500" lvl="2" marL="1371600" marR="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50% of your order benefits MHS PTSA</a:t>
            </a:r>
            <a:endParaRPr>
              <a:solidFill>
                <a:schemeClr val="lt1"/>
              </a:solidFill>
              <a:latin typeface="Roboto"/>
              <a:ea typeface="Roboto"/>
              <a:cs typeface="Roboto"/>
              <a:sym typeface="Roboto"/>
            </a:endParaRPr>
          </a:p>
          <a:p>
            <a:pPr indent="0" lvl="0" marL="1371600" rtl="0" algn="l">
              <a:spcBef>
                <a:spcPts val="0"/>
              </a:spcBef>
              <a:spcAft>
                <a:spcPts val="0"/>
              </a:spcAft>
              <a:buNone/>
            </a:pPr>
            <a:r>
              <a:t/>
            </a:r>
            <a:endParaRPr>
              <a:solidFill>
                <a:schemeClr val="lt1"/>
              </a:solidFill>
              <a:latin typeface="Roboto"/>
              <a:ea typeface="Roboto"/>
              <a:cs typeface="Roboto"/>
              <a:sym typeface="Roboto"/>
            </a:endParaRPr>
          </a:p>
        </p:txBody>
      </p:sp>
      <p:pic>
        <p:nvPicPr>
          <p:cNvPr id="170" name="Google Shape;170;p18"/>
          <p:cNvPicPr preferRelativeResize="0"/>
          <p:nvPr/>
        </p:nvPicPr>
        <p:blipFill rotWithShape="1">
          <a:blip r:embed="rId4">
            <a:alphaModFix/>
          </a:blip>
          <a:srcRect b="0" l="37083" r="0" t="33722"/>
          <a:stretch/>
        </p:blipFill>
        <p:spPr>
          <a:xfrm>
            <a:off x="7653950" y="3761100"/>
            <a:ext cx="3168349" cy="268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1000"/>
                                        <p:tgtEl>
                                          <p:spTgt spid="168">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1000"/>
                                        <p:tgtEl>
                                          <p:spTgt spid="168">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1000"/>
                                        <p:tgtEl>
                                          <p:spTgt spid="168">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400"/>
                                        <p:tgtEl>
                                          <p:spTgt spid="169">
                                            <p:txEl>
                                              <p:pRg end="0" st="0"/>
                                            </p:txEl>
                                          </p:spTgt>
                                        </p:tgtEl>
                                      </p:cBhvr>
                                    </p:animEffect>
                                  </p:childTnLst>
                                </p:cTn>
                              </p:par>
                            </p:childTnLst>
                          </p:cTn>
                        </p:par>
                        <p:par>
                          <p:cTn fill="hold">
                            <p:stCondLst>
                              <p:cond delay="6400"/>
                            </p:stCondLst>
                            <p:childTnLst>
                              <p:par>
                                <p:cTn fill="hold" nodeType="after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400"/>
                                        <p:tgtEl>
                                          <p:spTgt spid="169">
                                            <p:txEl>
                                              <p:pRg end="1" st="1"/>
                                            </p:txEl>
                                          </p:spTgt>
                                        </p:tgtEl>
                                      </p:cBhvr>
                                    </p:animEffect>
                                  </p:childTnLst>
                                </p:cTn>
                              </p:par>
                            </p:childTnLst>
                          </p:cTn>
                        </p:par>
                        <p:par>
                          <p:cTn fill="hold">
                            <p:stCondLst>
                              <p:cond delay="7800"/>
                            </p:stCondLst>
                            <p:childTnLst>
                              <p:par>
                                <p:cTn fill="hold" nodeType="after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400"/>
                                        <p:tgtEl>
                                          <p:spTgt spid="169">
                                            <p:txEl>
                                              <p:pRg end="2" st="2"/>
                                            </p:txEl>
                                          </p:spTgt>
                                        </p:tgtEl>
                                      </p:cBhvr>
                                    </p:animEffect>
                                  </p:childTnLst>
                                </p:cTn>
                              </p:par>
                            </p:childTnLst>
                          </p:cTn>
                        </p:par>
                        <p:par>
                          <p:cTn fill="hold">
                            <p:stCondLst>
                              <p:cond delay="9200"/>
                            </p:stCondLst>
                            <p:childTnLst>
                              <p:par>
                                <p:cTn fill="hold" nodeType="after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400"/>
                                        <p:tgtEl>
                                          <p:spTgt spid="169">
                                            <p:txEl>
                                              <p:pRg end="3" st="3"/>
                                            </p:txEl>
                                          </p:spTgt>
                                        </p:tgtEl>
                                      </p:cBhvr>
                                    </p:animEffect>
                                  </p:childTnLst>
                                </p:cTn>
                              </p:par>
                            </p:childTnLst>
                          </p:cTn>
                        </p:par>
                        <p:par>
                          <p:cTn fill="hold">
                            <p:stCondLst>
                              <p:cond delay="10600"/>
                            </p:stCondLst>
                            <p:childTnLst>
                              <p:par>
                                <p:cTn fill="hold" nodeType="after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400"/>
                                        <p:tgtEl>
                                          <p:spTgt spid="169">
                                            <p:txEl>
                                              <p:pRg end="4" st="4"/>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400"/>
                                        <p:tgtEl>
                                          <p:spTgt spid="169">
                                            <p:txEl>
                                              <p:pRg end="5" st="5"/>
                                            </p:txEl>
                                          </p:spTgt>
                                        </p:tgtEl>
                                      </p:cBhvr>
                                    </p:animEffect>
                                  </p:childTnLst>
                                </p:cTn>
                              </p:par>
                            </p:childTnLst>
                          </p:cTn>
                        </p:par>
                        <p:par>
                          <p:cTn fill="hold">
                            <p:stCondLst>
                              <p:cond delay="13400"/>
                            </p:stCondLst>
                            <p:childTnLst>
                              <p:par>
                                <p:cTn fill="hold" nodeType="after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1400"/>
                                        <p:tgtEl>
                                          <p:spTgt spid="169">
                                            <p:txEl>
                                              <p:pRg end="6" st="6"/>
                                            </p:txEl>
                                          </p:spTgt>
                                        </p:tgtEl>
                                      </p:cBhvr>
                                    </p:animEffect>
                                  </p:childTnLst>
                                </p:cTn>
                              </p:par>
                            </p:childTnLst>
                          </p:cTn>
                        </p:par>
                        <p:par>
                          <p:cTn fill="hold">
                            <p:stCondLst>
                              <p:cond delay="14800"/>
                            </p:stCondLst>
                            <p:childTnLst>
                              <p:par>
                                <p:cTn fill="hold" nodeType="after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1400"/>
                                        <p:tgtEl>
                                          <p:spTgt spid="169">
                                            <p:txEl>
                                              <p:pRg end="7" st="7"/>
                                            </p:txEl>
                                          </p:spTgt>
                                        </p:tgtEl>
                                      </p:cBhvr>
                                    </p:animEffect>
                                  </p:childTnLst>
                                </p:cTn>
                              </p:par>
                            </p:childTnLst>
                          </p:cTn>
                        </p:par>
                        <p:par>
                          <p:cTn fill="hold">
                            <p:stCondLst>
                              <p:cond delay="16200"/>
                            </p:stCondLst>
                            <p:childTnLst>
                              <p:par>
                                <p:cTn fill="hold" nodeType="afterEffect" presetClass="entr" presetID="10"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Effect filter="fade" transition="in">
                                      <p:cBhvr>
                                        <p:cTn dur="1400"/>
                                        <p:tgtEl>
                                          <p:spTgt spid="169">
                                            <p:txEl>
                                              <p:pRg end="8" st="8"/>
                                            </p:txEl>
                                          </p:spTgt>
                                        </p:tgtEl>
                                      </p:cBhvr>
                                    </p:animEffect>
                                  </p:childTnLst>
                                </p:cTn>
                              </p:par>
                            </p:childTnLst>
                          </p:cTn>
                        </p:par>
                        <p:par>
                          <p:cTn fill="hold">
                            <p:stCondLst>
                              <p:cond delay="17600"/>
                            </p:stCondLst>
                            <p:childTnLst>
                              <p:par>
                                <p:cTn fill="hold" nodeType="afterEffect" presetClass="entr" presetID="10" presetSubtype="0">
                                  <p:stCondLst>
                                    <p:cond delay="0"/>
                                  </p:stCondLst>
                                  <p:childTnLst>
                                    <p:set>
                                      <p:cBhvr>
                                        <p:cTn dur="1" fill="hold">
                                          <p:stCondLst>
                                            <p:cond delay="0"/>
                                          </p:stCondLst>
                                        </p:cTn>
                                        <p:tgtEl>
                                          <p:spTgt spid="169">
                                            <p:txEl>
                                              <p:pRg end="9" st="9"/>
                                            </p:txEl>
                                          </p:spTgt>
                                        </p:tgtEl>
                                        <p:attrNameLst>
                                          <p:attrName>style.visibility</p:attrName>
                                        </p:attrNameLst>
                                      </p:cBhvr>
                                      <p:to>
                                        <p:strVal val="visible"/>
                                      </p:to>
                                    </p:set>
                                    <p:animEffect filter="fade" transition="in">
                                      <p:cBhvr>
                                        <p:cTn dur="1400"/>
                                        <p:tgtEl>
                                          <p:spTgt spid="169">
                                            <p:txEl>
                                              <p:pRg end="9" st="9"/>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169">
                                            <p:txEl>
                                              <p:pRg end="10" st="10"/>
                                            </p:txEl>
                                          </p:spTgt>
                                        </p:tgtEl>
                                        <p:attrNameLst>
                                          <p:attrName>style.visibility</p:attrName>
                                        </p:attrNameLst>
                                      </p:cBhvr>
                                      <p:to>
                                        <p:strVal val="visible"/>
                                      </p:to>
                                    </p:set>
                                    <p:animEffect filter="fade" transition="in">
                                      <p:cBhvr>
                                        <p:cTn dur="1400"/>
                                        <p:tgtEl>
                                          <p:spTgt spid="169">
                                            <p:txEl>
                                              <p:pRg end="10" st="10"/>
                                            </p:txEl>
                                          </p:spTgt>
                                        </p:tgtEl>
                                      </p:cBhvr>
                                    </p:animEffect>
                                  </p:childTnLst>
                                </p:cTn>
                              </p:par>
                            </p:childTnLst>
                          </p:cTn>
                        </p:par>
                        <p:par>
                          <p:cTn fill="hold">
                            <p:stCondLst>
                              <p:cond delay="20400"/>
                            </p:stCondLst>
                            <p:childTnLst>
                              <p:par>
                                <p:cTn fill="hold" nodeType="afterEffect" presetClass="entr" presetID="10" presetSubtype="0">
                                  <p:stCondLst>
                                    <p:cond delay="0"/>
                                  </p:stCondLst>
                                  <p:childTnLst>
                                    <p:set>
                                      <p:cBhvr>
                                        <p:cTn dur="1" fill="hold">
                                          <p:stCondLst>
                                            <p:cond delay="0"/>
                                          </p:stCondLst>
                                        </p:cTn>
                                        <p:tgtEl>
                                          <p:spTgt spid="169">
                                            <p:txEl>
                                              <p:pRg end="11" st="11"/>
                                            </p:txEl>
                                          </p:spTgt>
                                        </p:tgtEl>
                                        <p:attrNameLst>
                                          <p:attrName>style.visibility</p:attrName>
                                        </p:attrNameLst>
                                      </p:cBhvr>
                                      <p:to>
                                        <p:strVal val="visible"/>
                                      </p:to>
                                    </p:set>
                                    <p:animEffect filter="fade" transition="in">
                                      <p:cBhvr>
                                        <p:cTn dur="1400"/>
                                        <p:tgtEl>
                                          <p:spTgt spid="169">
                                            <p:txEl>
                                              <p:pRg end="11" st="11"/>
                                            </p:txEl>
                                          </p:spTgt>
                                        </p:tgtEl>
                                      </p:cBhvr>
                                    </p:animEffect>
                                  </p:childTnLst>
                                </p:cTn>
                              </p:par>
                            </p:childTnLst>
                          </p:cTn>
                        </p:par>
                        <p:par>
                          <p:cTn fill="hold">
                            <p:stCondLst>
                              <p:cond delay="21800"/>
                            </p:stCondLst>
                            <p:childTnLst>
                              <p:par>
                                <p:cTn fill="hold" nodeType="afterEffect" presetClass="entr" presetID="10" presetSubtype="0">
                                  <p:stCondLst>
                                    <p:cond delay="0"/>
                                  </p:stCondLst>
                                  <p:childTnLst>
                                    <p:set>
                                      <p:cBhvr>
                                        <p:cTn dur="1" fill="hold">
                                          <p:stCondLst>
                                            <p:cond delay="0"/>
                                          </p:stCondLst>
                                        </p:cTn>
                                        <p:tgtEl>
                                          <p:spTgt spid="169">
                                            <p:txEl>
                                              <p:pRg end="12" st="12"/>
                                            </p:txEl>
                                          </p:spTgt>
                                        </p:tgtEl>
                                        <p:attrNameLst>
                                          <p:attrName>style.visibility</p:attrName>
                                        </p:attrNameLst>
                                      </p:cBhvr>
                                      <p:to>
                                        <p:strVal val="visible"/>
                                      </p:to>
                                    </p:set>
                                    <p:animEffect filter="fade" transition="in">
                                      <p:cBhvr>
                                        <p:cTn dur="1400"/>
                                        <p:tgtEl>
                                          <p:spTgt spid="169">
                                            <p:txEl>
                                              <p:pRg end="12" st="12"/>
                                            </p:txEl>
                                          </p:spTgt>
                                        </p:tgtEl>
                                      </p:cBhvr>
                                    </p:animEffect>
                                  </p:childTnLst>
                                </p:cTn>
                              </p:par>
                            </p:childTnLst>
                          </p:cTn>
                        </p:par>
                        <p:par>
                          <p:cTn fill="hold">
                            <p:stCondLst>
                              <p:cond delay="23200"/>
                            </p:stCondLst>
                            <p:childTnLst>
                              <p:par>
                                <p:cTn fill="hold" nodeType="afterEffect" presetClass="entr" presetID="10" presetSubtype="0">
                                  <p:stCondLst>
                                    <p:cond delay="0"/>
                                  </p:stCondLst>
                                  <p:childTnLst>
                                    <p:set>
                                      <p:cBhvr>
                                        <p:cTn dur="1" fill="hold">
                                          <p:stCondLst>
                                            <p:cond delay="0"/>
                                          </p:stCondLst>
                                        </p:cTn>
                                        <p:tgtEl>
                                          <p:spTgt spid="169">
                                            <p:txEl>
                                              <p:pRg end="13" st="13"/>
                                            </p:txEl>
                                          </p:spTgt>
                                        </p:tgtEl>
                                        <p:attrNameLst>
                                          <p:attrName>style.visibility</p:attrName>
                                        </p:attrNameLst>
                                      </p:cBhvr>
                                      <p:to>
                                        <p:strVal val="visible"/>
                                      </p:to>
                                    </p:set>
                                    <p:animEffect filter="fade" transition="in">
                                      <p:cBhvr>
                                        <p:cTn dur="1400"/>
                                        <p:tgtEl>
                                          <p:spTgt spid="169">
                                            <p:txEl>
                                              <p:pRg end="13" st="13"/>
                                            </p:txEl>
                                          </p:spTgt>
                                        </p:tgtEl>
                                      </p:cBhvr>
                                    </p:animEffect>
                                  </p:childTnLst>
                                </p:cTn>
                              </p:par>
                            </p:childTnLst>
                          </p:cTn>
                        </p:par>
                        <p:par>
                          <p:cTn fill="hold">
                            <p:stCondLst>
                              <p:cond delay="24600"/>
                            </p:stCondLst>
                            <p:childTnLst>
                              <p:par>
                                <p:cTn fill="hold" nodeType="afterEffect" presetClass="entr" presetID="10" presetSubtype="0">
                                  <p:stCondLst>
                                    <p:cond delay="0"/>
                                  </p:stCondLst>
                                  <p:childTnLst>
                                    <p:set>
                                      <p:cBhvr>
                                        <p:cTn dur="1" fill="hold">
                                          <p:stCondLst>
                                            <p:cond delay="0"/>
                                          </p:stCondLst>
                                        </p:cTn>
                                        <p:tgtEl>
                                          <p:spTgt spid="169">
                                            <p:txEl>
                                              <p:pRg end="14" st="14"/>
                                            </p:txEl>
                                          </p:spTgt>
                                        </p:tgtEl>
                                        <p:attrNameLst>
                                          <p:attrName>style.visibility</p:attrName>
                                        </p:attrNameLst>
                                      </p:cBhvr>
                                      <p:to>
                                        <p:strVal val="visible"/>
                                      </p:to>
                                    </p:set>
                                    <p:animEffect filter="fade" transition="in">
                                      <p:cBhvr>
                                        <p:cTn dur="1400"/>
                                        <p:tgtEl>
                                          <p:spTgt spid="169">
                                            <p:txEl>
                                              <p:pRg end="14" st="14"/>
                                            </p:txEl>
                                          </p:spTgt>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169">
                                            <p:txEl>
                                              <p:pRg end="15" st="15"/>
                                            </p:txEl>
                                          </p:spTgt>
                                        </p:tgtEl>
                                        <p:attrNameLst>
                                          <p:attrName>style.visibility</p:attrName>
                                        </p:attrNameLst>
                                      </p:cBhvr>
                                      <p:to>
                                        <p:strVal val="visible"/>
                                      </p:to>
                                    </p:set>
                                    <p:animEffect filter="fade" transition="in">
                                      <p:cBhvr>
                                        <p:cTn dur="1400"/>
                                        <p:tgtEl>
                                          <p:spTgt spid="169">
                                            <p:txEl>
                                              <p:pRg end="15" st="15"/>
                                            </p:txEl>
                                          </p:spTgt>
                                        </p:tgtEl>
                                      </p:cBhvr>
                                    </p:animEffect>
                                  </p:childTnLst>
                                </p:cTn>
                              </p:par>
                            </p:childTnLst>
                          </p:cTn>
                        </p:par>
                        <p:par>
                          <p:cTn fill="hold">
                            <p:stCondLst>
                              <p:cond delay="27400"/>
                            </p:stCondLst>
                            <p:childTnLst>
                              <p:par>
                                <p:cTn fill="hold" nodeType="afterEffect" presetClass="entr" presetID="10" presetSubtype="0">
                                  <p:stCondLst>
                                    <p:cond delay="0"/>
                                  </p:stCondLst>
                                  <p:childTnLst>
                                    <p:set>
                                      <p:cBhvr>
                                        <p:cTn dur="1" fill="hold">
                                          <p:stCondLst>
                                            <p:cond delay="0"/>
                                          </p:stCondLst>
                                        </p:cTn>
                                        <p:tgtEl>
                                          <p:spTgt spid="169">
                                            <p:txEl>
                                              <p:pRg end="16" st="16"/>
                                            </p:txEl>
                                          </p:spTgt>
                                        </p:tgtEl>
                                        <p:attrNameLst>
                                          <p:attrName>style.visibility</p:attrName>
                                        </p:attrNameLst>
                                      </p:cBhvr>
                                      <p:to>
                                        <p:strVal val="visible"/>
                                      </p:to>
                                    </p:set>
                                    <p:animEffect filter="fade" transition="in">
                                      <p:cBhvr>
                                        <p:cTn dur="1400"/>
                                        <p:tgtEl>
                                          <p:spTgt spid="169">
                                            <p:txEl>
                                              <p:pRg end="16" st="16"/>
                                            </p:txEl>
                                          </p:spTgt>
                                        </p:tgtEl>
                                      </p:cBhvr>
                                    </p:animEffect>
                                  </p:childTnLst>
                                </p:cTn>
                              </p:par>
                            </p:childTnLst>
                          </p:cTn>
                        </p:par>
                        <p:par>
                          <p:cTn fill="hold">
                            <p:stCondLst>
                              <p:cond delay="28800"/>
                            </p:stCondLst>
                            <p:childTnLst>
                              <p:par>
                                <p:cTn fill="hold" nodeType="afterEffect" presetClass="entr" presetID="10" presetSubtype="0">
                                  <p:stCondLst>
                                    <p:cond delay="0"/>
                                  </p:stCondLst>
                                  <p:childTnLst>
                                    <p:set>
                                      <p:cBhvr>
                                        <p:cTn dur="1" fill="hold">
                                          <p:stCondLst>
                                            <p:cond delay="0"/>
                                          </p:stCondLst>
                                        </p:cTn>
                                        <p:tgtEl>
                                          <p:spTgt spid="169">
                                            <p:txEl>
                                              <p:pRg end="17" st="17"/>
                                            </p:txEl>
                                          </p:spTgt>
                                        </p:tgtEl>
                                        <p:attrNameLst>
                                          <p:attrName>style.visibility</p:attrName>
                                        </p:attrNameLst>
                                      </p:cBhvr>
                                      <p:to>
                                        <p:strVal val="visible"/>
                                      </p:to>
                                    </p:set>
                                    <p:animEffect filter="fade" transition="in">
                                      <p:cBhvr>
                                        <p:cTn dur="1400"/>
                                        <p:tgtEl>
                                          <p:spTgt spid="169">
                                            <p:txEl>
                                              <p:pRg end="17" st="17"/>
                                            </p:txEl>
                                          </p:spTgt>
                                        </p:tgtEl>
                                      </p:cBhvr>
                                    </p:animEffect>
                                  </p:childTnLst>
                                </p:cTn>
                              </p:par>
                            </p:childTnLst>
                          </p:cTn>
                        </p:par>
                        <p:par>
                          <p:cTn fill="hold">
                            <p:stCondLst>
                              <p:cond delay="30200"/>
                            </p:stCondLst>
                            <p:childTnLst>
                              <p:par>
                                <p:cTn fill="hold" nodeType="afterEffect" presetClass="entr" presetID="10" presetSubtype="0">
                                  <p:stCondLst>
                                    <p:cond delay="0"/>
                                  </p:stCondLst>
                                  <p:childTnLst>
                                    <p:set>
                                      <p:cBhvr>
                                        <p:cTn dur="1" fill="hold">
                                          <p:stCondLst>
                                            <p:cond delay="0"/>
                                          </p:stCondLst>
                                        </p:cTn>
                                        <p:tgtEl>
                                          <p:spTgt spid="169">
                                            <p:txEl>
                                              <p:pRg end="18" st="18"/>
                                            </p:txEl>
                                          </p:spTgt>
                                        </p:tgtEl>
                                        <p:attrNameLst>
                                          <p:attrName>style.visibility</p:attrName>
                                        </p:attrNameLst>
                                      </p:cBhvr>
                                      <p:to>
                                        <p:strVal val="visible"/>
                                      </p:to>
                                    </p:set>
                                    <p:animEffect filter="fade" transition="in">
                                      <p:cBhvr>
                                        <p:cTn dur="1400"/>
                                        <p:tgtEl>
                                          <p:spTgt spid="169">
                                            <p:txEl>
                                              <p:pRg end="18" st="18"/>
                                            </p:txEl>
                                          </p:spTgt>
                                        </p:tgtEl>
                                      </p:cBhvr>
                                    </p:animEffect>
                                  </p:childTnLst>
                                </p:cTn>
                              </p:par>
                            </p:childTnLst>
                          </p:cTn>
                        </p:par>
                        <p:par>
                          <p:cTn fill="hold">
                            <p:stCondLst>
                              <p:cond delay="31600"/>
                            </p:stCondLst>
                            <p:childTnLst>
                              <p:par>
                                <p:cTn fill="hold" nodeType="afterEffect" presetClass="entr" presetID="10" presetSubtype="0">
                                  <p:stCondLst>
                                    <p:cond delay="0"/>
                                  </p:stCondLst>
                                  <p:childTnLst>
                                    <p:set>
                                      <p:cBhvr>
                                        <p:cTn dur="1" fill="hold">
                                          <p:stCondLst>
                                            <p:cond delay="0"/>
                                          </p:stCondLst>
                                        </p:cTn>
                                        <p:tgtEl>
                                          <p:spTgt spid="169">
                                            <p:txEl>
                                              <p:pRg end="19" st="19"/>
                                            </p:txEl>
                                          </p:spTgt>
                                        </p:tgtEl>
                                        <p:attrNameLst>
                                          <p:attrName>style.visibility</p:attrName>
                                        </p:attrNameLst>
                                      </p:cBhvr>
                                      <p:to>
                                        <p:strVal val="visible"/>
                                      </p:to>
                                    </p:set>
                                    <p:animEffect filter="fade" transition="in">
                                      <p:cBhvr>
                                        <p:cTn dur="1400"/>
                                        <p:tgtEl>
                                          <p:spTgt spid="169">
                                            <p:txEl>
                                              <p:pRg end="19" st="19"/>
                                            </p:txEl>
                                          </p:spTgt>
                                        </p:tgtEl>
                                      </p:cBhvr>
                                    </p:animEffect>
                                  </p:childTnLst>
                                </p:cTn>
                              </p:par>
                            </p:childTnLst>
                          </p:cTn>
                        </p:par>
                        <p:par>
                          <p:cTn fill="hold">
                            <p:stCondLst>
                              <p:cond delay="33000"/>
                            </p:stCondLst>
                            <p:childTnLst>
                              <p:par>
                                <p:cTn fill="hold" nodeType="afterEffect" presetClass="entr" presetID="10" presetSubtype="0">
                                  <p:stCondLst>
                                    <p:cond delay="0"/>
                                  </p:stCondLst>
                                  <p:childTnLst>
                                    <p:set>
                                      <p:cBhvr>
                                        <p:cTn dur="1" fill="hold">
                                          <p:stCondLst>
                                            <p:cond delay="0"/>
                                          </p:stCondLst>
                                        </p:cTn>
                                        <p:tgtEl>
                                          <p:spTgt spid="169">
                                            <p:txEl>
                                              <p:pRg end="20" st="20"/>
                                            </p:txEl>
                                          </p:spTgt>
                                        </p:tgtEl>
                                        <p:attrNameLst>
                                          <p:attrName>style.visibility</p:attrName>
                                        </p:attrNameLst>
                                      </p:cBhvr>
                                      <p:to>
                                        <p:strVal val="visible"/>
                                      </p:to>
                                    </p:set>
                                    <p:animEffect filter="fade" transition="in">
                                      <p:cBhvr>
                                        <p:cTn dur="1400"/>
                                        <p:tgtEl>
                                          <p:spTgt spid="169">
                                            <p:txEl>
                                              <p:pRg end="20" st="20"/>
                                            </p:txEl>
                                          </p:spTgt>
                                        </p:tgtEl>
                                      </p:cBhvr>
                                    </p:animEffect>
                                  </p:childTnLst>
                                </p:cTn>
                              </p:par>
                            </p:childTnLst>
                          </p:cTn>
                        </p:par>
                        <p:par>
                          <p:cTn fill="hold">
                            <p:stCondLst>
                              <p:cond delay="34400"/>
                            </p:stCondLst>
                            <p:childTnLst>
                              <p:par>
                                <p:cTn fill="hold" nodeType="afterEffect" presetClass="entr" presetID="10" presetSubtype="0">
                                  <p:stCondLst>
                                    <p:cond delay="0"/>
                                  </p:stCondLst>
                                  <p:childTnLst>
                                    <p:set>
                                      <p:cBhvr>
                                        <p:cTn dur="1" fill="hold">
                                          <p:stCondLst>
                                            <p:cond delay="0"/>
                                          </p:stCondLst>
                                        </p:cTn>
                                        <p:tgtEl>
                                          <p:spTgt spid="169">
                                            <p:txEl>
                                              <p:pRg end="21" st="21"/>
                                            </p:txEl>
                                          </p:spTgt>
                                        </p:tgtEl>
                                        <p:attrNameLst>
                                          <p:attrName>style.visibility</p:attrName>
                                        </p:attrNameLst>
                                      </p:cBhvr>
                                      <p:to>
                                        <p:strVal val="visible"/>
                                      </p:to>
                                    </p:set>
                                    <p:animEffect filter="fade" transition="in">
                                      <p:cBhvr>
                                        <p:cTn dur="1400"/>
                                        <p:tgtEl>
                                          <p:spTgt spid="169">
                                            <p:txEl>
                                              <p:pRg end="21" st="21"/>
                                            </p:txEl>
                                          </p:spTgt>
                                        </p:tgtEl>
                                      </p:cBhvr>
                                    </p:animEffect>
                                  </p:childTnLst>
                                </p:cTn>
                              </p:par>
                            </p:childTnLst>
                          </p:cTn>
                        </p:par>
                        <p:par>
                          <p:cTn fill="hold">
                            <p:stCondLst>
                              <p:cond delay="35800"/>
                            </p:stCondLst>
                            <p:childTnLst>
                              <p:par>
                                <p:cTn fill="hold" nodeType="afterEffect" presetClass="entr" presetID="10" presetSubtype="0">
                                  <p:stCondLst>
                                    <p:cond delay="0"/>
                                  </p:stCondLst>
                                  <p:childTnLst>
                                    <p:set>
                                      <p:cBhvr>
                                        <p:cTn dur="1" fill="hold">
                                          <p:stCondLst>
                                            <p:cond delay="0"/>
                                          </p:stCondLst>
                                        </p:cTn>
                                        <p:tgtEl>
                                          <p:spTgt spid="169">
                                            <p:txEl>
                                              <p:pRg end="22" st="22"/>
                                            </p:txEl>
                                          </p:spTgt>
                                        </p:tgtEl>
                                        <p:attrNameLst>
                                          <p:attrName>style.visibility</p:attrName>
                                        </p:attrNameLst>
                                      </p:cBhvr>
                                      <p:to>
                                        <p:strVal val="visible"/>
                                      </p:to>
                                    </p:set>
                                    <p:animEffect filter="fade" transition="in">
                                      <p:cBhvr>
                                        <p:cTn dur="1400"/>
                                        <p:tgtEl>
                                          <p:spTgt spid="169">
                                            <p:txEl>
                                              <p:pRg end="22" st="22"/>
                                            </p:txEl>
                                          </p:spTgt>
                                        </p:tgtEl>
                                      </p:cBhvr>
                                    </p:animEffect>
                                  </p:childTnLst>
                                </p:cTn>
                              </p:par>
                            </p:childTnLst>
                          </p:cTn>
                        </p:par>
                        <p:par>
                          <p:cTn fill="hold">
                            <p:stCondLst>
                              <p:cond delay="37200"/>
                            </p:stCondLst>
                            <p:childTnLst>
                              <p:par>
                                <p:cTn fill="hold" nodeType="afterEffect" presetClass="entr" presetID="10" presetSubtype="0">
                                  <p:stCondLst>
                                    <p:cond delay="0"/>
                                  </p:stCondLst>
                                  <p:childTnLst>
                                    <p:set>
                                      <p:cBhvr>
                                        <p:cTn dur="1" fill="hold">
                                          <p:stCondLst>
                                            <p:cond delay="0"/>
                                          </p:stCondLst>
                                        </p:cTn>
                                        <p:tgtEl>
                                          <p:spTgt spid="169">
                                            <p:txEl>
                                              <p:pRg end="23" st="23"/>
                                            </p:txEl>
                                          </p:spTgt>
                                        </p:tgtEl>
                                        <p:attrNameLst>
                                          <p:attrName>style.visibility</p:attrName>
                                        </p:attrNameLst>
                                      </p:cBhvr>
                                      <p:to>
                                        <p:strVal val="visible"/>
                                      </p:to>
                                    </p:set>
                                    <p:animEffect filter="fade" transition="in">
                                      <p:cBhvr>
                                        <p:cTn dur="1400"/>
                                        <p:tgtEl>
                                          <p:spTgt spid="169">
                                            <p:txEl>
                                              <p:pRg end="23" st="2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1297500" y="393750"/>
            <a:ext cx="7038900" cy="60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Staff and Student Events</a:t>
            </a:r>
            <a:endParaRPr/>
          </a:p>
        </p:txBody>
      </p:sp>
      <p:sp>
        <p:nvSpPr>
          <p:cNvPr id="176" name="Google Shape;176;p19"/>
          <p:cNvSpPr txBox="1"/>
          <p:nvPr>
            <p:ph idx="1" type="body"/>
          </p:nvPr>
        </p:nvSpPr>
        <p:spPr>
          <a:xfrm>
            <a:off x="95250" y="1426149"/>
            <a:ext cx="8953500" cy="334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500">
                <a:latin typeface="Helvetica Neue"/>
                <a:ea typeface="Helvetica Neue"/>
                <a:cs typeface="Helvetica Neue"/>
                <a:sym typeface="Helvetica Neue"/>
              </a:rPr>
              <a:t>EVENTS SINCE START OF SCHOOL YEAR:</a:t>
            </a:r>
            <a:endParaRPr sz="1500">
              <a:latin typeface="Helvetica Neue"/>
              <a:ea typeface="Helvetica Neue"/>
              <a:cs typeface="Helvetica Neue"/>
              <a:sym typeface="Helvetica Neue"/>
            </a:endParaRPr>
          </a:p>
          <a:p>
            <a:pPr indent="-316706" lvl="0" marL="457200" rtl="0" algn="l">
              <a:spcBef>
                <a:spcPts val="1200"/>
              </a:spcBef>
              <a:spcAft>
                <a:spcPts val="0"/>
              </a:spcAft>
              <a:buSzPct val="100000"/>
              <a:buFont typeface="Helvetica Neue"/>
              <a:buChar char="●"/>
            </a:pPr>
            <a:r>
              <a:rPr lang="en" sz="1500">
                <a:latin typeface="Helvetica Neue"/>
                <a:ea typeface="Helvetica Neue"/>
                <a:cs typeface="Helvetica Neue"/>
                <a:sym typeface="Helvetica Neue"/>
              </a:rPr>
              <a:t>Newcomer Breakfast and Welcome Back Luncheon in August</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Substitute Teacher Appreciation and Instructional Assistance Appreciation in September </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Custodian Appreciation lunch, Staff Appreciation Luncheon, Cafeteria Worker breakfast &amp; Halloween guessing game in October </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P</a:t>
            </a:r>
            <a:r>
              <a:rPr lang="en" sz="1500">
                <a:latin typeface="Helvetica Neue"/>
                <a:ea typeface="Helvetica Neue"/>
                <a:cs typeface="Helvetica Neue"/>
                <a:sym typeface="Helvetica Neue"/>
              </a:rPr>
              <a:t>ick-Me-Up event with K-cups/tea in staff lounge and National Intervention Coordinator Day lunch in </a:t>
            </a:r>
            <a:r>
              <a:rPr lang="en" sz="1500">
                <a:latin typeface="Helvetica Neue"/>
                <a:ea typeface="Helvetica Neue"/>
                <a:cs typeface="Helvetica Neue"/>
                <a:sym typeface="Helvetica Neue"/>
              </a:rPr>
              <a:t>November </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Scarves for entire MHS staff in December </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Chili/soup luncheon for all staff In January </a:t>
            </a:r>
            <a:endParaRPr sz="1500">
              <a:latin typeface="Helvetica Neue"/>
              <a:ea typeface="Helvetica Neue"/>
              <a:cs typeface="Helvetica Neue"/>
              <a:sym typeface="Helvetica Neue"/>
            </a:endParaRPr>
          </a:p>
          <a:p>
            <a:pPr indent="0" lvl="0" marL="0" rtl="0" algn="l">
              <a:spcBef>
                <a:spcPts val="1200"/>
              </a:spcBef>
              <a:spcAft>
                <a:spcPts val="0"/>
              </a:spcAft>
              <a:buNone/>
            </a:pPr>
            <a:r>
              <a:rPr lang="en" sz="1500">
                <a:latin typeface="Helvetica Neue"/>
                <a:ea typeface="Helvetica Neue"/>
                <a:cs typeface="Helvetica Neue"/>
                <a:sym typeface="Helvetica Neue"/>
              </a:rPr>
              <a:t>UPCOMING EVENTS:</a:t>
            </a:r>
            <a:endParaRPr sz="1500">
              <a:latin typeface="Helvetica Neue"/>
              <a:ea typeface="Helvetica Neue"/>
              <a:cs typeface="Helvetica Neue"/>
              <a:sym typeface="Helvetica Neue"/>
            </a:endParaRPr>
          </a:p>
          <a:p>
            <a:pPr indent="-316706" lvl="0" marL="457200" rtl="0" algn="l">
              <a:spcBef>
                <a:spcPts val="1200"/>
              </a:spcBef>
              <a:spcAft>
                <a:spcPts val="0"/>
              </a:spcAft>
              <a:buSzPct val="100000"/>
              <a:buFont typeface="Helvetica Neue"/>
              <a:buChar char="●"/>
            </a:pPr>
            <a:r>
              <a:rPr lang="en" sz="1500">
                <a:latin typeface="Helvetica Neue"/>
                <a:ea typeface="Helvetica Neue"/>
                <a:cs typeface="Helvetica Neue"/>
                <a:sym typeface="Helvetica Neue"/>
              </a:rPr>
              <a:t>February 12-16: Bus Driver Appreciation</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February 14: Pick-Me-Up-event for teachers and staff</a:t>
            </a:r>
            <a:endParaRPr sz="1500">
              <a:latin typeface="Helvetica Neue"/>
              <a:ea typeface="Helvetica Neue"/>
              <a:cs typeface="Helvetica Neue"/>
              <a:sym typeface="Helvetica Neue"/>
            </a:endParaRPr>
          </a:p>
          <a:p>
            <a:pPr indent="-316706" lvl="0" marL="457200" rtl="0" algn="l">
              <a:spcBef>
                <a:spcPts val="0"/>
              </a:spcBef>
              <a:spcAft>
                <a:spcPts val="0"/>
              </a:spcAft>
              <a:buSzPct val="100000"/>
              <a:buFont typeface="Helvetica Neue"/>
              <a:buChar char="●"/>
            </a:pPr>
            <a:r>
              <a:rPr lang="en" sz="1500">
                <a:latin typeface="Helvetica Neue"/>
                <a:ea typeface="Helvetica Neue"/>
                <a:cs typeface="Helvetica Neue"/>
                <a:sym typeface="Helvetica Neue"/>
              </a:rPr>
              <a:t>March 11: Breakfast drop in for teachers and staff </a:t>
            </a:r>
            <a:endParaRPr sz="1500">
              <a:latin typeface="Helvetica Neue"/>
              <a:ea typeface="Helvetica Neue"/>
              <a:cs typeface="Helvetica Neue"/>
              <a:sym typeface="Helvetica Neue"/>
            </a:endParaRPr>
          </a:p>
        </p:txBody>
      </p:sp>
      <p:sp>
        <p:nvSpPr>
          <p:cNvPr id="177" name="Google Shape;177;p19"/>
          <p:cNvSpPr txBox="1"/>
          <p:nvPr/>
        </p:nvSpPr>
        <p:spPr>
          <a:xfrm>
            <a:off x="6274975" y="884425"/>
            <a:ext cx="1689900" cy="9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178" name="Google Shape;178;p19"/>
          <p:cNvPicPr preferRelativeResize="0"/>
          <p:nvPr/>
        </p:nvPicPr>
        <p:blipFill>
          <a:blip r:embed="rId3">
            <a:alphaModFix/>
          </a:blip>
          <a:stretch>
            <a:fillRect/>
          </a:stretch>
        </p:blipFill>
        <p:spPr>
          <a:xfrm>
            <a:off x="7293878" y="393750"/>
            <a:ext cx="1409700" cy="1409700"/>
          </a:xfrm>
          <a:prstGeom prst="rect">
            <a:avLst/>
          </a:prstGeom>
          <a:noFill/>
          <a:ln>
            <a:noFill/>
          </a:ln>
        </p:spPr>
      </p:pic>
      <p:pic>
        <p:nvPicPr>
          <p:cNvPr id="179" name="Google Shape;179;p19"/>
          <p:cNvPicPr preferRelativeResize="0"/>
          <p:nvPr/>
        </p:nvPicPr>
        <p:blipFill>
          <a:blip r:embed="rId4">
            <a:alphaModFix/>
          </a:blip>
          <a:stretch>
            <a:fillRect/>
          </a:stretch>
        </p:blipFill>
        <p:spPr>
          <a:xfrm>
            <a:off x="5162827" y="3173950"/>
            <a:ext cx="2802050" cy="160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83" name="Shape 183"/>
        <p:cNvGrpSpPr/>
        <p:nvPr/>
      </p:nvGrpSpPr>
      <p:grpSpPr>
        <a:xfrm>
          <a:off x="0" y="0"/>
          <a:ext cx="0" cy="0"/>
          <a:chOff x="0" y="0"/>
          <a:chExt cx="0" cy="0"/>
        </a:xfrm>
      </p:grpSpPr>
      <p:sp>
        <p:nvSpPr>
          <p:cNvPr id="184" name="Google Shape;184;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Academic Celebration</a:t>
            </a:r>
            <a:endParaRPr/>
          </a:p>
        </p:txBody>
      </p:sp>
      <p:pic>
        <p:nvPicPr>
          <p:cNvPr id="185" name="Google Shape;185;p20"/>
          <p:cNvPicPr preferRelativeResize="0"/>
          <p:nvPr/>
        </p:nvPicPr>
        <p:blipFill rotWithShape="1">
          <a:blip r:embed="rId3">
            <a:alphaModFix/>
          </a:blip>
          <a:srcRect b="0" l="37083" r="0" t="36012"/>
          <a:stretch/>
        </p:blipFill>
        <p:spPr>
          <a:xfrm>
            <a:off x="7293650" y="3722075"/>
            <a:ext cx="3251250" cy="2681100"/>
          </a:xfrm>
          <a:prstGeom prst="rect">
            <a:avLst/>
          </a:prstGeom>
          <a:noFill/>
          <a:ln>
            <a:noFill/>
          </a:ln>
        </p:spPr>
      </p:pic>
      <p:sp>
        <p:nvSpPr>
          <p:cNvPr id="186" name="Google Shape;186;p20"/>
          <p:cNvSpPr txBox="1"/>
          <p:nvPr/>
        </p:nvSpPr>
        <p:spPr>
          <a:xfrm>
            <a:off x="1531325" y="1194300"/>
            <a:ext cx="5275200" cy="3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Lato"/>
                <a:ea typeface="Lato"/>
                <a:cs typeface="Lato"/>
                <a:sym typeface="Lato"/>
              </a:rPr>
              <a:t>Save the date for the annual Academic Celebration!</a:t>
            </a:r>
            <a:endParaRPr sz="15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Wednesday, April 24</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Thursday, April 25</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(grade levels TBD)</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8am-9am</a:t>
            </a:r>
            <a:endParaRPr sz="15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Any student who earns a 3.5 unweighted GPA at the end of 3rd quarter will be invited.  Students will first gather for an assembly, then move to the café to receive their certificates and have a snack.  There will be door prizes too!  </a:t>
            </a:r>
            <a:endParaRPr sz="15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We will be </a:t>
            </a:r>
            <a:r>
              <a:rPr lang="en" sz="1500">
                <a:solidFill>
                  <a:schemeClr val="lt1"/>
                </a:solidFill>
                <a:latin typeface="Lato"/>
                <a:ea typeface="Lato"/>
                <a:cs typeface="Lato"/>
                <a:sym typeface="Lato"/>
              </a:rPr>
              <a:t>soliciting</a:t>
            </a:r>
            <a:r>
              <a:rPr lang="en" sz="1500">
                <a:solidFill>
                  <a:schemeClr val="lt1"/>
                </a:solidFill>
                <a:latin typeface="Lato"/>
                <a:ea typeface="Lato"/>
                <a:cs typeface="Lato"/>
                <a:sym typeface="Lato"/>
              </a:rPr>
              <a:t> donations for snacks and door prizes(gift cards, movie passes, bowling party, etc.)</a:t>
            </a:r>
            <a:endParaRPr sz="15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90" name="Shape 190"/>
        <p:cNvGrpSpPr/>
        <p:nvPr/>
      </p:nvGrpSpPr>
      <p:grpSpPr>
        <a:xfrm>
          <a:off x="0" y="0"/>
          <a:ext cx="0" cy="0"/>
          <a:chOff x="0" y="0"/>
          <a:chExt cx="0" cy="0"/>
        </a:xfrm>
      </p:grpSpPr>
      <p:sp>
        <p:nvSpPr>
          <p:cNvPr id="191" name="Google Shape;191;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300"/>
              <a:t>Grants</a:t>
            </a:r>
            <a:endParaRPr sz="3300"/>
          </a:p>
        </p:txBody>
      </p:sp>
      <p:pic>
        <p:nvPicPr>
          <p:cNvPr id="192" name="Google Shape;192;p21"/>
          <p:cNvPicPr preferRelativeResize="0"/>
          <p:nvPr/>
        </p:nvPicPr>
        <p:blipFill rotWithShape="1">
          <a:blip r:embed="rId3">
            <a:alphaModFix/>
          </a:blip>
          <a:srcRect b="0" l="37083" r="0" t="36012"/>
          <a:stretch/>
        </p:blipFill>
        <p:spPr>
          <a:xfrm>
            <a:off x="7293650" y="3722075"/>
            <a:ext cx="3251250" cy="2681100"/>
          </a:xfrm>
          <a:prstGeom prst="rect">
            <a:avLst/>
          </a:prstGeom>
          <a:noFill/>
          <a:ln>
            <a:noFill/>
          </a:ln>
        </p:spPr>
      </p:pic>
      <p:sp>
        <p:nvSpPr>
          <p:cNvPr id="193" name="Google Shape;193;p21"/>
          <p:cNvSpPr txBox="1"/>
          <p:nvPr/>
        </p:nvSpPr>
        <p:spPr>
          <a:xfrm>
            <a:off x="1531325" y="1194300"/>
            <a:ext cx="5835900" cy="29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Lato"/>
                <a:ea typeface="Lato"/>
                <a:cs typeface="Lato"/>
                <a:sym typeface="Lato"/>
              </a:rPr>
              <a:t>We offer </a:t>
            </a:r>
            <a:r>
              <a:rPr lang="en" sz="2200">
                <a:solidFill>
                  <a:schemeClr val="lt1"/>
                </a:solidFill>
                <a:latin typeface="Lato"/>
                <a:ea typeface="Lato"/>
                <a:cs typeface="Lato"/>
                <a:sym typeface="Lato"/>
              </a:rPr>
              <a:t>educator</a:t>
            </a:r>
            <a:r>
              <a:rPr lang="en" sz="2200">
                <a:solidFill>
                  <a:schemeClr val="lt1"/>
                </a:solidFill>
                <a:latin typeface="Lato"/>
                <a:ea typeface="Lato"/>
                <a:cs typeface="Lato"/>
                <a:sym typeface="Lato"/>
              </a:rPr>
              <a:t> curriculum grants, literacy grants and club grants to any teacher who is a PTA member.  </a:t>
            </a:r>
            <a:endParaRPr sz="2200">
              <a:solidFill>
                <a:schemeClr val="lt1"/>
              </a:solidFill>
              <a:latin typeface="Lato"/>
              <a:ea typeface="Lato"/>
              <a:cs typeface="Lato"/>
              <a:sym typeface="Lato"/>
            </a:endParaRPr>
          </a:p>
          <a:p>
            <a:pPr indent="0" lvl="0" marL="0" rtl="0" algn="l">
              <a:spcBef>
                <a:spcPts val="0"/>
              </a:spcBef>
              <a:spcAft>
                <a:spcPts val="0"/>
              </a:spcAft>
              <a:buNone/>
            </a:pPr>
            <a:r>
              <a:t/>
            </a:r>
            <a:endParaRPr sz="2200">
              <a:solidFill>
                <a:schemeClr val="lt1"/>
              </a:solidFill>
              <a:latin typeface="Lato"/>
              <a:ea typeface="Lato"/>
              <a:cs typeface="Lato"/>
              <a:sym typeface="Lato"/>
            </a:endParaRPr>
          </a:p>
          <a:p>
            <a:pPr indent="0" lvl="0" marL="0" rtl="0" algn="l">
              <a:spcBef>
                <a:spcPts val="0"/>
              </a:spcBef>
              <a:spcAft>
                <a:spcPts val="0"/>
              </a:spcAft>
              <a:buNone/>
            </a:pPr>
            <a:r>
              <a:rPr lang="en" sz="2200">
                <a:solidFill>
                  <a:schemeClr val="lt1"/>
                </a:solidFill>
                <a:latin typeface="Lato"/>
                <a:ea typeface="Lato"/>
                <a:cs typeface="Lato"/>
                <a:sym typeface="Lato"/>
              </a:rPr>
              <a:t>Since our last meeting, we funded </a:t>
            </a:r>
            <a:r>
              <a:rPr lang="en" sz="2200">
                <a:solidFill>
                  <a:schemeClr val="lt1"/>
                </a:solidFill>
                <a:latin typeface="Lato"/>
                <a:ea typeface="Lato"/>
                <a:cs typeface="Lato"/>
                <a:sym typeface="Lato"/>
              </a:rPr>
              <a:t>fluorescent</a:t>
            </a:r>
            <a:r>
              <a:rPr lang="en" sz="2200">
                <a:solidFill>
                  <a:schemeClr val="lt1"/>
                </a:solidFill>
                <a:latin typeface="Lato"/>
                <a:ea typeface="Lato"/>
                <a:cs typeface="Lato"/>
                <a:sym typeface="Lato"/>
              </a:rPr>
              <a:t> light covers, doodle boards for math classes, wind ensemble music programs, special education positive behavior awards, and a club volleyball.</a:t>
            </a:r>
            <a:endParaRPr sz="22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